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o.in/" TargetMode="External"/><Relationship Id="rId2" Type="http://schemas.openxmlformats.org/officeDocument/2006/relationships/hyperlink" Target="https://www.enotes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652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7577"/>
            <a:ext cx="8596668" cy="113334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IMPLICATIONS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8649"/>
            <a:ext cx="8596668" cy="43027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</a:p>
          <a:p>
            <a:pPr>
              <a:buClr>
                <a:schemeClr val="accent6">
                  <a:lumMod val="75000"/>
                </a:schemeClr>
              </a:buClr>
              <a:buSzPct val="90000"/>
            </a:pP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The Big Five transfer across culture, but the frequency of the type in the culture may vary.  </a:t>
            </a:r>
          </a:p>
          <a:p>
            <a:pPr>
              <a:buClr>
                <a:schemeClr val="accent6">
                  <a:lumMod val="75000"/>
                </a:schemeClr>
              </a:buClr>
              <a:buSzPct val="90000"/>
            </a:pP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Better in individualistic than collectivistic culture.   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90000"/>
              <a:buNone/>
            </a:pPr>
            <a:r>
              <a:rPr lang="en-US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</a:p>
          <a:p>
            <a:pPr>
              <a:buClr>
                <a:schemeClr val="accent6">
                  <a:lumMod val="75000"/>
                </a:schemeClr>
              </a:buClr>
              <a:buSzPct val="90000"/>
            </a:pP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Values differ across  culture.</a:t>
            </a:r>
          </a:p>
          <a:p>
            <a:pPr>
              <a:buClr>
                <a:schemeClr val="accent6">
                  <a:lumMod val="75000"/>
                </a:schemeClr>
              </a:buClr>
              <a:buSzPct val="90000"/>
            </a:pP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0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Hofstede’s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framework of assessing culture-Five value dimensions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90000"/>
              <a:buNone/>
            </a:pP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Power Distance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90000"/>
              <a:buNone/>
            </a:pP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Individualism vs. Collectivism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90000"/>
              <a:buNone/>
            </a:pP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Masculinity vs. </a:t>
            </a:r>
            <a:r>
              <a:rPr lang="en-US" sz="20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Feminity</a:t>
            </a:r>
            <a:endParaRPr lang="en-US" sz="20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SzPct val="90000"/>
              <a:buNone/>
            </a:pP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Uncertainty avoidance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SzPct val="90000"/>
              <a:buNone/>
            </a:pP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Long term vs. Short term Orientation.         </a:t>
            </a:r>
            <a:endParaRPr lang="en-US" sz="20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4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4546"/>
            <a:ext cx="8596668" cy="88864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CONCLUSIONS</a:t>
            </a:r>
            <a:endParaRPr lang="en-US" sz="44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275" y="1700012"/>
            <a:ext cx="8596668" cy="4766354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4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the personality.</a:t>
            </a:r>
          </a:p>
          <a:p>
            <a:pPr>
              <a:buClr>
                <a:schemeClr val="accent6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4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Myers Briggs Type Indicator.</a:t>
            </a:r>
          </a:p>
          <a:p>
            <a:pPr>
              <a:buClr>
                <a:schemeClr val="accent6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4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Five Model.</a:t>
            </a:r>
          </a:p>
          <a:p>
            <a:pPr>
              <a:buClr>
                <a:schemeClr val="accent6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4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values.</a:t>
            </a:r>
          </a:p>
          <a:p>
            <a:pPr>
              <a:buClr>
                <a:schemeClr val="accent6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4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Implications.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27824523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3335"/>
            <a:ext cx="8596668" cy="1017431"/>
          </a:xfrm>
        </p:spPr>
        <p:txBody>
          <a:bodyPr/>
          <a:lstStyle/>
          <a:p>
            <a:r>
              <a:rPr lang="en-US" dirty="0" smtClean="0"/>
              <a:t>                  </a:t>
            </a:r>
            <a:r>
              <a:rPr lang="en-US" sz="4800" b="1" dirty="0" smtClean="0">
                <a:solidFill>
                  <a:srgbClr val="002060"/>
                </a:solidFill>
              </a:rPr>
              <a:t>REFERENCES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7133"/>
            <a:ext cx="8596668" cy="4354230"/>
          </a:xfrm>
        </p:spPr>
        <p:txBody>
          <a:bodyPr/>
          <a:lstStyle/>
          <a:p>
            <a:pPr>
              <a:buClr>
                <a:srgbClr val="7B053A"/>
              </a:buClr>
              <a:buSzPct val="134000"/>
              <a:buFont typeface="Wingdings" panose="05000000000000000000" pitchFamily="2" charset="2"/>
              <a:buChar char="q"/>
            </a:pPr>
            <a:r>
              <a:rPr lang="en-US" sz="3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Robinson.S.P.Judge,T.A.,</a:t>
            </a:r>
            <a:r>
              <a:rPr lang="en-US" sz="3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Vohra,N</a:t>
            </a:r>
            <a:r>
              <a:rPr lang="en-US" sz="3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Organizational </a:t>
            </a:r>
            <a:r>
              <a:rPr lang="en-US" sz="3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Behavior,XIV</a:t>
            </a:r>
            <a:r>
              <a:rPr lang="en-US" sz="3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en-US" sz="3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.,Prentice-</a:t>
            </a:r>
            <a:r>
              <a:rPr lang="en-US" sz="3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Hall,India</a:t>
            </a:r>
            <a:r>
              <a:rPr lang="en-US" sz="3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7B053A"/>
              </a:buClr>
              <a:buSzPct val="134000"/>
              <a:buFont typeface="Wingdings" panose="05000000000000000000" pitchFamily="2" charset="2"/>
              <a:buChar char="q"/>
            </a:pPr>
            <a:r>
              <a:rPr lang="en-US" sz="3200" i="1" dirty="0">
                <a:solidFill>
                  <a:srgbClr val="072F2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https://www.enotes.com</a:t>
            </a:r>
            <a:endParaRPr lang="en-US" sz="3200" i="1" dirty="0">
              <a:solidFill>
                <a:srgbClr val="072F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7B053A"/>
              </a:buClr>
              <a:buSzPct val="134000"/>
              <a:buFont typeface="Wingdings" panose="05000000000000000000" pitchFamily="2" charset="2"/>
              <a:buChar char="q"/>
            </a:pPr>
            <a:r>
              <a:rPr lang="en-US" sz="3200" i="1" dirty="0">
                <a:solidFill>
                  <a:srgbClr val="072F2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https://books.google.co.in</a:t>
            </a:r>
            <a:r>
              <a:rPr lang="en-US" sz="3200" i="1" dirty="0">
                <a:solidFill>
                  <a:srgbClr val="072F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Clr>
                <a:srgbClr val="7B053A"/>
              </a:buClr>
              <a:buSzPct val="134000"/>
              <a:buNone/>
            </a:pPr>
            <a:endParaRPr lang="en-US" sz="3200" i="1" dirty="0">
              <a:solidFill>
                <a:srgbClr val="072F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00686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7973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2124" y="2047741"/>
            <a:ext cx="98265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n-US" sz="3600" b="1" dirty="0" smtClean="0">
              <a:ln/>
              <a:solidFill>
                <a:srgbClr val="0070C0"/>
              </a:solidFill>
            </a:endParaRPr>
          </a:p>
          <a:p>
            <a:pPr algn="ctr"/>
            <a:r>
              <a:rPr lang="en-US" sz="3600" b="1" dirty="0" smtClean="0">
                <a:ln/>
                <a:solidFill>
                  <a:srgbClr val="0070C0"/>
                </a:solidFill>
              </a:rPr>
              <a:t>TOPIC:GLOBAL IMPLICATION-VALUES AND PERSONALITY</a:t>
            </a:r>
            <a:endParaRPr lang="en-US" sz="3600" b="1" cap="none" spc="0" dirty="0">
              <a:ln/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81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7577"/>
            <a:ext cx="8596668" cy="1223493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Berlin Sans FB Demi" panose="020E0802020502020306" pitchFamily="34" charset="0"/>
              </a:rPr>
              <a:t>          </a:t>
            </a:r>
            <a:r>
              <a:rPr lang="en-US" sz="7200" dirty="0" smtClean="0">
                <a:solidFill>
                  <a:schemeClr val="accent3">
                    <a:lumMod val="50000"/>
                  </a:schemeClr>
                </a:solidFill>
                <a:latin typeface="Berlin Sans FB Demi" panose="020E0802020502020306" pitchFamily="34" charset="0"/>
              </a:rPr>
              <a:t>CONTENTS</a:t>
            </a:r>
            <a:endParaRPr lang="en-US" sz="72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1071"/>
            <a:ext cx="8596668" cy="4560292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Introduction.</a:t>
            </a: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Defining Personality</a:t>
            </a:r>
            <a:endParaRPr lang="en-US" sz="5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Myers-Briggs type indicator.</a:t>
            </a: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Big Five Personality model.</a:t>
            </a: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Values.</a:t>
            </a: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Implications.</a:t>
            </a: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Conclusion.</a:t>
            </a:r>
          </a:p>
          <a:p>
            <a:pPr>
              <a:buClr>
                <a:srgbClr val="002060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5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References.</a:t>
            </a:r>
          </a:p>
          <a:p>
            <a:pPr marL="0" indent="0">
              <a:buClr>
                <a:srgbClr val="002060"/>
              </a:buClr>
              <a:buSzPct val="120000"/>
              <a:buNone/>
            </a:pP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48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4699"/>
            <a:ext cx="8596668" cy="1210614"/>
          </a:xfrm>
        </p:spPr>
        <p:txBody>
          <a:bodyPr>
            <a:normAutofit/>
          </a:bodyPr>
          <a:lstStyle/>
          <a:p>
            <a:r>
              <a:rPr lang="en-US" dirty="0" smtClean="0"/>
              <a:t>          </a:t>
            </a:r>
            <a:r>
              <a:rPr lang="en-US" sz="48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INTRODUCTION</a:t>
            </a:r>
            <a:endParaRPr lang="en-US" sz="4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1344"/>
            <a:ext cx="8596668" cy="4240211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Personality  is the sum total of ways in which an individual reacts to and interacts with others.</a:t>
            </a:r>
          </a:p>
          <a:p>
            <a:pPr>
              <a:buClr>
                <a:srgbClr val="FF0000"/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often describes in the terms that a person exhibits such as shy, aggressive, lazy, ambitious etc.</a:t>
            </a:r>
          </a:p>
          <a:p>
            <a:pPr>
              <a:buClr>
                <a:srgbClr val="FF0000"/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 refers to people’s stable life goals, reflecting what is most important to them.</a:t>
            </a:r>
          </a:p>
          <a:p>
            <a:pPr>
              <a:buClr>
                <a:srgbClr val="FF0000"/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 are established throughout as a result of accumulating life experiences, and relatively stables.</a:t>
            </a:r>
            <a:endParaRPr lang="en-US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4205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3335"/>
            <a:ext cx="8596668" cy="1313645"/>
          </a:xfrm>
        </p:spPr>
        <p:txBody>
          <a:bodyPr/>
          <a:lstStyle/>
          <a:p>
            <a:r>
              <a:rPr lang="en-US" dirty="0" smtClean="0"/>
              <a:t>        </a:t>
            </a:r>
            <a:r>
              <a:rPr lang="en-US" sz="4800" dirty="0" smtClean="0">
                <a:solidFill>
                  <a:srgbClr val="FF0000"/>
                </a:solidFill>
              </a:rPr>
              <a:t>What is personality?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81069"/>
            <a:ext cx="4860925" cy="537693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481068"/>
            <a:ext cx="4861366" cy="5376931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dynamic organization within the individual of those psychophysical systems that determine his unique adjustments to his environment(</a:t>
            </a:r>
            <a:r>
              <a:rPr lang="en-US" sz="24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Allport</a:t>
            </a:r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Enduring characteristics that describe an individuals behavior.</a:t>
            </a:r>
          </a:p>
          <a:p>
            <a:pPr>
              <a:buClr>
                <a:schemeClr val="accent4">
                  <a:lumMod val="50000"/>
                </a:schemeClr>
              </a:buClr>
              <a:buSzPct val="130000"/>
              <a:buFont typeface="Wingdings" panose="05000000000000000000" pitchFamily="2" charset="2"/>
              <a:buChar char="q"/>
            </a:pPr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dominant frameworks used to describe personality.</a:t>
            </a:r>
          </a:p>
          <a:p>
            <a:pPr marL="0" indent="0">
              <a:buClr>
                <a:schemeClr val="accent4">
                  <a:lumMod val="50000"/>
                </a:schemeClr>
              </a:buClr>
              <a:buSzPct val="130000"/>
              <a:buNone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-Myers-Briggs Type Indicator</a:t>
            </a:r>
          </a:p>
          <a:p>
            <a:pPr marL="0" indent="0">
              <a:buClr>
                <a:schemeClr val="accent4">
                  <a:lumMod val="50000"/>
                </a:schemeClr>
              </a:buClr>
              <a:buSzPct val="130000"/>
              <a:buNone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Big Five Model</a:t>
            </a:r>
            <a:endParaRPr lang="en-US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146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9093"/>
            <a:ext cx="8596668" cy="953037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   THE </a:t>
            </a:r>
            <a:r>
              <a:rPr lang="en-US" b="1" dirty="0">
                <a:solidFill>
                  <a:srgbClr val="7030A0"/>
                </a:solidFill>
              </a:rPr>
              <a:t>MYERS-BRIGGS TYPE INDICATOR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8068" y="1661375"/>
            <a:ext cx="4752303" cy="5196624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50000"/>
                </a:schemeClr>
              </a:buClr>
              <a:buSzPct val="130000"/>
            </a:pPr>
            <a:r>
              <a:rPr lang="en-US" sz="32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widely used instrument in this world.</a:t>
            </a:r>
          </a:p>
          <a:p>
            <a:pPr marL="0" indent="0">
              <a:buClr>
                <a:schemeClr val="accent2">
                  <a:lumMod val="50000"/>
                </a:schemeClr>
              </a:buClr>
              <a:buSzPct val="130000"/>
              <a:buNone/>
            </a:pPr>
            <a:endParaRPr lang="en-US" sz="32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2">
                  <a:lumMod val="50000"/>
                </a:schemeClr>
              </a:buClr>
              <a:buSzPct val="130000"/>
              <a:buNone/>
            </a:pPr>
            <a:endParaRPr lang="en-US" sz="3200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SzPct val="130000"/>
            </a:pPr>
            <a:r>
              <a:rPr lang="en-US" sz="32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are classified on four axes to determine on of the 16 personality types as ENTJ.</a:t>
            </a:r>
            <a:endParaRPr lang="en-US" sz="32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62130"/>
            <a:ext cx="4860925" cy="5595870"/>
          </a:xfrm>
        </p:spPr>
      </p:pic>
    </p:spTree>
    <p:extLst>
      <p:ext uri="{BB962C8B-B14F-4D97-AF65-F5344CB8AC3E}">
        <p14:creationId xmlns:p14="http://schemas.microsoft.com/office/powerpoint/2010/main" xmlns="" val="903626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0456"/>
            <a:ext cx="8596668" cy="901521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b="1" dirty="0" smtClean="0">
                <a:solidFill>
                  <a:srgbClr val="00B050"/>
                </a:solidFill>
              </a:rPr>
              <a:t>BIG FIVE MODEL OF PERSONALITY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334" y="1171978"/>
            <a:ext cx="9909100" cy="5686022"/>
          </a:xfrm>
        </p:spPr>
      </p:pic>
    </p:spTree>
    <p:extLst>
      <p:ext uri="{BB962C8B-B14F-4D97-AF65-F5344CB8AC3E}">
        <p14:creationId xmlns:p14="http://schemas.microsoft.com/office/powerpoint/2010/main" xmlns="" val="3836208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171718"/>
            <a:ext cx="8596668" cy="1206321"/>
          </a:xfrm>
        </p:spPr>
        <p:txBody>
          <a:bodyPr/>
          <a:lstStyle/>
          <a:p>
            <a:r>
              <a:rPr lang="en-US" dirty="0" smtClean="0"/>
              <a:t>                    </a:t>
            </a:r>
            <a:r>
              <a:rPr lang="en-US" sz="6000" b="1" dirty="0" smtClean="0">
                <a:solidFill>
                  <a:srgbClr val="FF0000"/>
                </a:solidFill>
              </a:rPr>
              <a:t>VALUES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78040"/>
            <a:ext cx="4860925" cy="547996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1493949"/>
            <a:ext cx="4916915" cy="5364051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 represent basic, enduring convictions that a “specific mode of conduct or end-state of existence is personally or socially preferable to an opposite or converse mode of  conduct or end-state of existence.</a:t>
            </a:r>
            <a:endParaRPr lang="en-US" sz="2800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2308" y="5087156"/>
            <a:ext cx="3541691" cy="160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9957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4852"/>
            <a:ext cx="8596668" cy="888642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130000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VALUES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8648"/>
            <a:ext cx="8596668" cy="5119351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understanding of attitudes, motivation and behavior.</a:t>
            </a:r>
          </a:p>
          <a:p>
            <a:pPr>
              <a:buClr>
                <a:schemeClr val="accent5">
                  <a:lumMod val="50000"/>
                </a:schemeClr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 our perception of the world around us.</a:t>
            </a:r>
          </a:p>
          <a:p>
            <a:pPr>
              <a:buClr>
                <a:schemeClr val="accent5">
                  <a:lumMod val="50000"/>
                </a:schemeClr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 interpretations of “right” and “wrong”.</a:t>
            </a:r>
          </a:p>
          <a:p>
            <a:pPr>
              <a:buClr>
                <a:schemeClr val="accent5">
                  <a:lumMod val="50000"/>
                </a:schemeClr>
              </a:buClr>
              <a:buSzPct val="130000"/>
              <a:buFont typeface="Wingdings" panose="05000000000000000000" pitchFamily="2" charset="2"/>
              <a:buChar char="v"/>
            </a:pP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Imply that some behaviors or outcomes are preferred over others.</a:t>
            </a:r>
            <a:endParaRPr lang="en-US" sz="2800" i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2474" y="4906850"/>
            <a:ext cx="3562422" cy="186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881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</TotalTime>
  <Words>382</Words>
  <Application>Microsoft Office PowerPoint</Application>
  <PresentationFormat>Custom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Slide 1</vt:lpstr>
      <vt:lpstr>Slide 2</vt:lpstr>
      <vt:lpstr>          CONTENTS</vt:lpstr>
      <vt:lpstr>          INTRODUCTION</vt:lpstr>
      <vt:lpstr>        What is personality?</vt:lpstr>
      <vt:lpstr>   THE MYERS-BRIGGS TYPE INDICATOR</vt:lpstr>
      <vt:lpstr>    BIG FIVE MODEL OF PERSONALITY</vt:lpstr>
      <vt:lpstr>                    VALUES</vt:lpstr>
      <vt:lpstr>        IMPORTANCE OF VALUES</vt:lpstr>
      <vt:lpstr>       GLOBAL IMPLICATIONS</vt:lpstr>
      <vt:lpstr>             CONCLUSIONS</vt:lpstr>
      <vt:lpstr>                  REFERENCES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KEETUMEETU</dc:creator>
  <cp:lastModifiedBy>acer</cp:lastModifiedBy>
  <cp:revision>21</cp:revision>
  <dcterms:created xsi:type="dcterms:W3CDTF">2017-08-20T01:44:03Z</dcterms:created>
  <dcterms:modified xsi:type="dcterms:W3CDTF">2019-08-01T05:39:52Z</dcterms:modified>
</cp:coreProperties>
</file>